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76" r:id="rId4"/>
    <p:sldId id="277" r:id="rId5"/>
    <p:sldId id="257" r:id="rId6"/>
    <p:sldId id="258" r:id="rId7"/>
    <p:sldId id="260" r:id="rId8"/>
    <p:sldId id="259" r:id="rId9"/>
    <p:sldId id="285" r:id="rId10"/>
    <p:sldId id="284" r:id="rId11"/>
    <p:sldId id="286" r:id="rId12"/>
    <p:sldId id="287" r:id="rId13"/>
    <p:sldId id="288" r:id="rId14"/>
    <p:sldId id="261" r:id="rId15"/>
    <p:sldId id="279" r:id="rId16"/>
    <p:sldId id="290" r:id="rId17"/>
    <p:sldId id="280" r:id="rId18"/>
    <p:sldId id="281" r:id="rId19"/>
    <p:sldId id="282" r:id="rId20"/>
    <p:sldId id="283" r:id="rId21"/>
    <p:sldId id="263" r:id="rId22"/>
    <p:sldId id="262" r:id="rId23"/>
    <p:sldId id="289" r:id="rId24"/>
    <p:sldId id="264" r:id="rId25"/>
    <p:sldId id="265" r:id="rId26"/>
    <p:sldId id="266" r:id="rId27"/>
    <p:sldId id="267" r:id="rId28"/>
    <p:sldId id="291" r:id="rId29"/>
    <p:sldId id="269" r:id="rId30"/>
    <p:sldId id="270" r:id="rId31"/>
    <p:sldId id="271" r:id="rId32"/>
    <p:sldId id="272" r:id="rId33"/>
    <p:sldId id="278" r:id="rId34"/>
    <p:sldId id="273" r:id="rId35"/>
    <p:sldId id="292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44126E-9C9B-3F49-A674-C704345E515A}">
          <p14:sldIdLst>
            <p14:sldId id="276"/>
          </p14:sldIdLst>
        </p14:section>
        <p14:section name="Credit Card Fraud Detection" id="{50B3C9C2-D51D-DD40-A626-3FAB56B928BD}">
          <p14:sldIdLst>
            <p14:sldId id="277"/>
            <p14:sldId id="257"/>
            <p14:sldId id="258"/>
            <p14:sldId id="260"/>
            <p14:sldId id="259"/>
          </p14:sldIdLst>
        </p14:section>
        <p14:section name="DATA VISUALIZATION" id="{7A6CCE56-6E5C-484C-92B1-38808E8BA85A}">
          <p14:sldIdLst>
            <p14:sldId id="285"/>
            <p14:sldId id="284"/>
            <p14:sldId id="286"/>
            <p14:sldId id="287"/>
            <p14:sldId id="288"/>
            <p14:sldId id="261"/>
          </p14:sldIdLst>
        </p14:section>
        <p14:section name="ML Models in Unbalanced Data" id="{93BA08D1-BEF3-F343-85E6-C3FE26D5F14B}">
          <p14:sldIdLst>
            <p14:sldId id="279"/>
            <p14:sldId id="290"/>
            <p14:sldId id="280"/>
            <p14:sldId id="281"/>
            <p14:sldId id="282"/>
            <p14:sldId id="283"/>
          </p14:sldIdLst>
        </p14:section>
        <p14:section name="ML Models in Under-Sampling" id="{B5908BCE-45FE-084D-888F-EDCBE7E687C9}">
          <p14:sldIdLst>
            <p14:sldId id="263"/>
            <p14:sldId id="262"/>
            <p14:sldId id="289"/>
            <p14:sldId id="264"/>
            <p14:sldId id="265"/>
            <p14:sldId id="266"/>
          </p14:sldIdLst>
        </p14:section>
        <p14:section name="ML Models in Over-Sampling" id="{D88B4C56-F52D-2342-A188-69FD4DAA8047}">
          <p14:sldIdLst>
            <p14:sldId id="267"/>
            <p14:sldId id="291"/>
            <p14:sldId id="269"/>
            <p14:sldId id="270"/>
            <p14:sldId id="271"/>
            <p14:sldId id="272"/>
          </p14:sldIdLst>
        </p14:section>
        <p14:section name="CONCLUSION" id="{B9E36CD9-1BE9-6B45-8054-215D7FF9DB71}">
          <p14:sldIdLst>
            <p14:sldId id="278"/>
            <p14:sldId id="273"/>
            <p14:sldId id="29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94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31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slide" Target="slide2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slide" Target="slide19.xml"/><Relationship Id="rId5" Type="http://schemas.openxmlformats.org/officeDocument/2006/relationships/image" Target="../media/image27.png"/><Relationship Id="rId10" Type="http://schemas.openxmlformats.org/officeDocument/2006/relationships/slide" Target="slide13.xml"/><Relationship Id="rId4" Type="http://schemas.openxmlformats.org/officeDocument/2006/relationships/image" Target="../media/image26.png"/><Relationship Id="rId9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97D5-135D-7FFA-73E8-402BD36CD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Credit Card Fraud Detection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DCA-3573-9D40-564D-5D9001F357F7}"/>
              </a:ext>
            </a:extLst>
          </p:cNvPr>
          <p:cNvSpPr txBox="1"/>
          <p:nvPr/>
        </p:nvSpPr>
        <p:spPr>
          <a:xfrm>
            <a:off x="3150704" y="1715668"/>
            <a:ext cx="6348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/>
                <a:latin typeface="Helvetica" pitchFamily="2" charset="0"/>
              </a:rPr>
              <a:t>TEAM V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Aveline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Mariya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Shaji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Kyuri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Kim, Satya Bharath Reddy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Duvvi</a:t>
            </a:r>
            <a:endParaRPr lang="en-US" sz="18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Summary Zoom 2">
                <a:extLst>
                  <a:ext uri="{FF2B5EF4-FFF2-40B4-BE49-F238E27FC236}">
                    <a16:creationId xmlns:a16="http://schemas.microsoft.com/office/drawing/2014/main" id="{FAF80A02-A727-8835-3489-0D4B1ABDE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7565371"/>
                  </p:ext>
                </p:extLst>
              </p:nvPr>
            </p:nvGraphicFramePr>
            <p:xfrm>
              <a:off x="1195039" y="2887874"/>
              <a:ext cx="10515600" cy="3475038"/>
            </p:xfrm>
            <a:graphic>
              <a:graphicData uri="http://schemas.microsoft.com/office/powerpoint/2016/summaryzoom">
                <psuz:summaryZm>
                  <psuz:summaryZmObj sectionId="{50B3C9C2-D51D-DD40-A626-3FAB56B928BD}">
                    <psuz:zmPr id="{EBD85FAE-B522-774F-9C11-9D518677DFD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83504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A6CCE56-6E5C-484C-92B1-38808E8BA85A}">
                    <psuz:zmPr id="{A6E953A5-8008-664B-9373-57188C157E5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67785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3BA08D1-BEF3-F343-85E6-C3FE26D5F14B}">
                    <psuz:zmPr id="{C364B2AF-7C34-1A47-8EAE-DB94CCD2ECA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52066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908BCE-45FE-084D-888F-EDCBE7E687C9}">
                    <psuz:zmPr id="{3488D7B9-F78D-0143-9454-C8B572AA364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83504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8B4C56-F52D-2342-A188-69FD4DAA8047}">
                    <psuz:zmPr id="{F8542C18-0E85-EF4E-AE8E-9A58E4E2A45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67785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E36CD9-1BE9-6B45-8054-215D7FF9DB71}">
                    <psuz:zmPr id="{70F2AF16-2C19-364A-B26C-F3372692A2E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52066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Summary Zoom 2">
                <a:extLst>
                  <a:ext uri="{FF2B5EF4-FFF2-40B4-BE49-F238E27FC236}">
                    <a16:creationId xmlns:a16="http://schemas.microsoft.com/office/drawing/2014/main" id="{FAF80A02-A727-8835-3489-0D4B1ABDE4E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195039" y="2887874"/>
                <a:ext cx="10515600" cy="3475038"/>
                <a:chOff x="1195039" y="2887874"/>
                <a:chExt cx="10515600" cy="3475038"/>
              </a:xfrm>
            </p:grpSpPr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78543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62824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47105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78543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62824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47105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2309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73D91-5B95-5790-1F15-E71310D9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7" t="39992" r="-165" b="46756"/>
          <a:stretch/>
        </p:blipFill>
        <p:spPr>
          <a:xfrm>
            <a:off x="2061550" y="266004"/>
            <a:ext cx="4094216" cy="5436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D996-DC12-6449-B49D-14C0A51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t="53333" r="1931" b="33402"/>
          <a:stretch/>
        </p:blipFill>
        <p:spPr>
          <a:xfrm>
            <a:off x="6184663" y="266005"/>
            <a:ext cx="3808421" cy="54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AA65C-A599-C463-9836-75981173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" t="83207" r="-1"/>
          <a:stretch/>
        </p:blipFill>
        <p:spPr>
          <a:xfrm>
            <a:off x="6151423" y="182456"/>
            <a:ext cx="4046464" cy="550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4750F-8950-C17C-3F15-ADF8C7F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4" r="-223" b="16849"/>
          <a:stretch/>
        </p:blipFill>
        <p:spPr>
          <a:xfrm>
            <a:off x="1994114" y="182882"/>
            <a:ext cx="4264732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80FC0-0D5F-4C0D-7A1E-46B408EA24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235" y="1579638"/>
            <a:ext cx="3885736" cy="374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52061-3E53-ED7C-B0A0-2EBF07C4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66" y="1579638"/>
            <a:ext cx="3935874" cy="378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2CB8-99D1-084D-BA98-A2309F51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4" y="1579638"/>
            <a:ext cx="3813169" cy="374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68A3-E103-7595-F910-38091D20926F}"/>
              </a:ext>
            </a:extLst>
          </p:cNvPr>
          <p:cNvSpPr txBox="1"/>
          <p:nvPr/>
        </p:nvSpPr>
        <p:spPr>
          <a:xfrm>
            <a:off x="345688" y="1159725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7F2C9-AEE5-9A8D-B58E-92DD8117B66C}"/>
              </a:ext>
            </a:extLst>
          </p:cNvPr>
          <p:cNvSpPr txBox="1"/>
          <p:nvPr/>
        </p:nvSpPr>
        <p:spPr>
          <a:xfrm>
            <a:off x="4460488" y="1127285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16998-052C-63C4-36A1-DF21E7FBDF3A}"/>
              </a:ext>
            </a:extLst>
          </p:cNvPr>
          <p:cNvSpPr txBox="1"/>
          <p:nvPr/>
        </p:nvSpPr>
        <p:spPr>
          <a:xfrm>
            <a:off x="8630325" y="1120166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Sampling</a:t>
            </a:r>
          </a:p>
        </p:txBody>
      </p:sp>
    </p:spTree>
    <p:extLst>
      <p:ext uri="{BB962C8B-B14F-4D97-AF65-F5344CB8AC3E}">
        <p14:creationId xmlns:p14="http://schemas.microsoft.com/office/powerpoint/2010/main" val="1056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04DA-C9EC-B2C8-44BD-9C30BDD2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860177"/>
            <a:ext cx="10799595" cy="1910716"/>
          </a:xfrm>
        </p:spPr>
        <p:txBody>
          <a:bodyPr/>
          <a:lstStyle/>
          <a:p>
            <a:r>
              <a:rPr lang="en-US" dirty="0"/>
              <a:t>ML Models in Unbalanced Data</a:t>
            </a:r>
          </a:p>
        </p:txBody>
      </p:sp>
    </p:spTree>
    <p:extLst>
      <p:ext uri="{BB962C8B-B14F-4D97-AF65-F5344CB8AC3E}">
        <p14:creationId xmlns:p14="http://schemas.microsoft.com/office/powerpoint/2010/main" val="901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27A16-38EF-AD43-8CC8-3E47B9B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31" y="986065"/>
            <a:ext cx="5612692" cy="47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A6A5A26A-DD49-24ED-FDBB-F6AF0B1A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1" y="1690687"/>
            <a:ext cx="4875486" cy="312134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FCF4CE2-A0EB-5516-B084-6F955DE3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75997"/>
            <a:ext cx="4674031" cy="33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73F3ABF-9150-3E87-6541-D9E5374D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626147"/>
            <a:ext cx="5173083" cy="315540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E93AFE59-5021-EACE-9D41-8B3FD9E8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81" y="1580556"/>
            <a:ext cx="4702767" cy="35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12BA1AF-B3D0-7958-503C-3A3C842E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2" y="1566034"/>
            <a:ext cx="4988146" cy="3060162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3494A871-52B1-C448-66A7-0C65567E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83" y="1203152"/>
            <a:ext cx="5590445" cy="40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18" y="617452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06B1A-F506-FD9D-DFCB-7887397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09522"/>
            <a:ext cx="5745290" cy="3839401"/>
          </a:xfrm>
          <a:prstGeom prst="rect">
            <a:avLst/>
          </a:prstGeom>
        </p:spPr>
      </p:pic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354870F3-BFCA-F570-664A-F42B493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56"/>
            <a:ext cx="4449431" cy="2592467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8C8D3E-D940-D510-D020-C52C19DC2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31" y="2729522"/>
            <a:ext cx="4449429" cy="30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51617"/>
            <a:ext cx="10799595" cy="1910716"/>
          </a:xfrm>
        </p:spPr>
        <p:txBody>
          <a:bodyPr/>
          <a:lstStyle/>
          <a:p>
            <a:r>
              <a:rPr lang="en-US" dirty="0"/>
              <a:t>ML Models in Under-Sampling</a:t>
            </a:r>
          </a:p>
        </p:txBody>
      </p:sp>
    </p:spTree>
    <p:extLst>
      <p:ext uri="{BB962C8B-B14F-4D97-AF65-F5344CB8AC3E}">
        <p14:creationId xmlns:p14="http://schemas.microsoft.com/office/powerpoint/2010/main" val="413055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32617"/>
            <a:ext cx="10799595" cy="1910716"/>
          </a:xfrm>
        </p:spPr>
        <p:txBody>
          <a:bodyPr/>
          <a:lstStyle/>
          <a:p>
            <a:r>
              <a:rPr lang="en-US" sz="6600" i="1" dirty="0">
                <a:latin typeface="Helvetica" pitchFamily="2" charset="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1310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AA503-3397-C841-8CFA-0C4BE68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0" y="1026825"/>
            <a:ext cx="5674272" cy="4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D93DC-2698-D8CF-75B9-D2AAC83B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0" y="1685108"/>
            <a:ext cx="52197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DF472-716E-2BB7-5D0A-5B57CA2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64" y="1470482"/>
            <a:ext cx="5100599" cy="3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1D7F3-90DF-F59E-03E8-F7E5A245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731091"/>
            <a:ext cx="5359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2E4F5-7082-6990-8072-AC45F433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15" y="1530519"/>
            <a:ext cx="5089448" cy="39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220F2-26B1-E8AC-8EFC-4F8DD50D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1748070"/>
            <a:ext cx="54737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D5343-637F-0DD1-7105-FAEE55187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54" y="1658882"/>
            <a:ext cx="4974809" cy="3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E27007-682E-43BA-91E7-86A5E9D3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8" y="2232441"/>
            <a:ext cx="6184994" cy="320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7AE-A458-2295-E32B-FEE3A6E3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82" y="76291"/>
            <a:ext cx="3628482" cy="2436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0B60-7832-A7CA-A4DD-C83A863B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18" y="2422988"/>
            <a:ext cx="4342316" cy="3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6CE-126E-656B-F2C9-C738AD4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043057"/>
            <a:ext cx="10799595" cy="1910716"/>
          </a:xfrm>
        </p:spPr>
        <p:txBody>
          <a:bodyPr/>
          <a:lstStyle/>
          <a:p>
            <a:r>
              <a:rPr lang="en-US" dirty="0"/>
              <a:t>ML Models in Over-Sampling</a:t>
            </a:r>
          </a:p>
        </p:txBody>
      </p:sp>
    </p:spTree>
    <p:extLst>
      <p:ext uri="{BB962C8B-B14F-4D97-AF65-F5344CB8AC3E}">
        <p14:creationId xmlns:p14="http://schemas.microsoft.com/office/powerpoint/2010/main" val="154910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DA060-F193-B24D-A9B5-DEF27E78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24" y="1034980"/>
            <a:ext cx="5578122" cy="46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D1D5756-C3E4-0ED5-EBC2-74D78D8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7" y="2182464"/>
            <a:ext cx="4777740" cy="27203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B7066-7549-FEA0-EC2E-60B35AC4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1" y="1635760"/>
            <a:ext cx="59436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E140E2-C40F-A120-A45C-801A7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2227642"/>
            <a:ext cx="4480560" cy="280416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C257829-E07A-F843-3045-8939F01A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063"/>
            <a:ext cx="5948681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CC96A52-8677-F1B8-1BA9-3DA82B7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2030730"/>
            <a:ext cx="4419600" cy="27965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ABA1A0-B68B-2C23-59AF-9752715B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9" y="1363980"/>
            <a:ext cx="594360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50E12-3591-5A40-B625-E75BEAB4393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063" y="1938514"/>
            <a:ext cx="10515600" cy="347450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use different methods to handle “Unbalanced Data”.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 different ML Algorithms and identify the best model for predicting Credit Card Fraud Detection.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B746098-FB53-9CC0-8468-32E0C4D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7" y="1899285"/>
            <a:ext cx="5943600" cy="3059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24D4B-993E-53E5-65DA-4B73CA8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54" y="157836"/>
            <a:ext cx="3921512" cy="2652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7522-FEBF-7272-9ED9-835778DD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92" y="2866825"/>
            <a:ext cx="4680280" cy="2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5698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C3793B-65FA-C753-B9DE-1F4AF97C1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35928"/>
              </p:ext>
            </p:extLst>
          </p:nvPr>
        </p:nvGraphicFramePr>
        <p:xfrm>
          <a:off x="2341984" y="298581"/>
          <a:ext cx="7371184" cy="4805912"/>
        </p:xfrm>
        <a:graphic>
          <a:graphicData uri="http://schemas.openxmlformats.org/drawingml/2006/table">
            <a:tbl>
              <a:tblPr/>
              <a:tblGrid>
                <a:gridCol w="2085505">
                  <a:extLst>
                    <a:ext uri="{9D8B030D-6E8A-4147-A177-3AD203B41FA5}">
                      <a16:colId xmlns:a16="http://schemas.microsoft.com/office/drawing/2014/main" val="1231792681"/>
                    </a:ext>
                  </a:extLst>
                </a:gridCol>
                <a:gridCol w="1546151">
                  <a:extLst>
                    <a:ext uri="{9D8B030D-6E8A-4147-A177-3AD203B41FA5}">
                      <a16:colId xmlns:a16="http://schemas.microsoft.com/office/drawing/2014/main" val="2853385124"/>
                    </a:ext>
                  </a:extLst>
                </a:gridCol>
                <a:gridCol w="1024774">
                  <a:extLst>
                    <a:ext uri="{9D8B030D-6E8A-4147-A177-3AD203B41FA5}">
                      <a16:colId xmlns:a16="http://schemas.microsoft.com/office/drawing/2014/main" val="2261437652"/>
                    </a:ext>
                  </a:extLst>
                </a:gridCol>
                <a:gridCol w="1006796">
                  <a:extLst>
                    <a:ext uri="{9D8B030D-6E8A-4147-A177-3AD203B41FA5}">
                      <a16:colId xmlns:a16="http://schemas.microsoft.com/office/drawing/2014/main" val="235990328"/>
                    </a:ext>
                  </a:extLst>
                </a:gridCol>
                <a:gridCol w="755097">
                  <a:extLst>
                    <a:ext uri="{9D8B030D-6E8A-4147-A177-3AD203B41FA5}">
                      <a16:colId xmlns:a16="http://schemas.microsoft.com/office/drawing/2014/main" val="2445851100"/>
                    </a:ext>
                  </a:extLst>
                </a:gridCol>
                <a:gridCol w="952861">
                  <a:extLst>
                    <a:ext uri="{9D8B030D-6E8A-4147-A177-3AD203B41FA5}">
                      <a16:colId xmlns:a16="http://schemas.microsoft.com/office/drawing/2014/main" val="984287784"/>
                    </a:ext>
                  </a:extLst>
                </a:gridCol>
              </a:tblGrid>
              <a:tr h="369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ML Model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F1 Score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497439"/>
                  </a:ext>
                </a:extLst>
              </a:tr>
              <a:tr h="377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Random Forest Classifier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93.33%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5847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92.03%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96.00%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91.60%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4217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47472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65.85%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59.12%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62.30%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0351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88.04%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90.63%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84.67%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031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93.72%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95.94%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93.55%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51168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77.16%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74.24%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62315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87.68%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37615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0376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KNN Model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1.45%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2.87%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453510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64.13%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54.01%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0899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63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03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870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AFC1-FCAB-2FC3-5A28-6FB9E1E298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712" y="1825625"/>
            <a:ext cx="10872439" cy="169816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Which ML model performs best in predictive analysis on credit card transaction dataset to detect the fraudulent transactions from the given dataset </a:t>
            </a:r>
            <a:r>
              <a:rPr lang="en-US" sz="2400" dirty="0">
                <a:solidFill>
                  <a:srgbClr val="FF0000"/>
                </a:solidFill>
              </a:rPr>
              <a:t>!?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D1AE3-91BB-7D05-C611-1D1221C0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40416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46DD9-36B8-7CCD-15BC-23431C11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652" y="619927"/>
            <a:ext cx="4045142" cy="95706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CD78A-1FD9-E546-A45E-E589CA574AC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778" y="1881794"/>
            <a:ext cx="8678334" cy="323207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Import 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Removed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Checked and deleted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Basic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Implemented Balancing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Used ML Algorithms on final data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6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AA61E9-BDB6-B3EE-7D0C-72EC86EE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87" y="593725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C1B31-0FAC-9B7F-B5D6-FE601CA4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7" y="1502460"/>
            <a:ext cx="93980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300CC-AF7D-AA12-EC36-84D7DBA0E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240" y="1480920"/>
            <a:ext cx="4028977" cy="3797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02AC88-4DF2-384D-B26A-78E8DD153DE7}"/>
              </a:ext>
            </a:extLst>
          </p:cNvPr>
          <p:cNvSpPr txBox="1"/>
          <p:nvPr/>
        </p:nvSpPr>
        <p:spPr>
          <a:xfrm>
            <a:off x="688622" y="1971841"/>
            <a:ext cx="686361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ui-monospace"/>
              </a:rPr>
              <a:t>September 2013 data by European cardholders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ui-monospace"/>
              </a:rPr>
              <a:t>Unbalanced Data:  492 frauds out of 284,807 transactions (</a:t>
            </a:r>
            <a:r>
              <a:rPr lang="en-US" sz="2500" b="1" dirty="0">
                <a:solidFill>
                  <a:srgbClr val="FF0000"/>
                </a:solidFill>
                <a:latin typeface="ui-monospace"/>
              </a:rPr>
              <a:t>0.172%</a:t>
            </a:r>
            <a:r>
              <a:rPr lang="en-US" sz="2500" dirty="0">
                <a:latin typeface="ui-monospac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24292F"/>
                </a:solidFill>
                <a:latin typeface="ui-monospace"/>
              </a:rPr>
              <a:t>Contains only numerical input variables which are the result of a PCA transformation</a:t>
            </a:r>
            <a:endParaRPr lang="en-US" sz="2500" dirty="0"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ui-monospace"/>
              </a:rPr>
              <a:t>Data Source: Kaggle</a:t>
            </a:r>
            <a:endParaRPr lang="en-US" sz="2500" dirty="0">
              <a:solidFill>
                <a:srgbClr val="24292F"/>
              </a:solidFill>
              <a:latin typeface="ui-monospace"/>
            </a:endParaRPr>
          </a:p>
        </p:txBody>
      </p:sp>
    </p:spTree>
    <p:extLst>
      <p:ext uri="{BB962C8B-B14F-4D97-AF65-F5344CB8AC3E}">
        <p14:creationId xmlns:p14="http://schemas.microsoft.com/office/powerpoint/2010/main" val="58768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66FC-0D78-0E43-563F-046416E8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473642"/>
            <a:ext cx="10799595" cy="1910716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0014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757FF-F8B3-14DD-2A08-DF34007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6" y="461870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Amount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5733-CE14-3C8A-1199-6522CD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7" y="4447473"/>
            <a:ext cx="8293519" cy="97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6053A-D20C-1A3E-82BF-1CC4F26A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96" y="2218690"/>
            <a:ext cx="32893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60889-93FA-C4DC-781C-72F72EEC2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70"/>
          <a:stretch/>
        </p:blipFill>
        <p:spPr>
          <a:xfrm>
            <a:off x="367737" y="1793240"/>
            <a:ext cx="4082317" cy="228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C67DC-7FE2-A4E2-9822-56E5813E6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69"/>
          <a:stretch/>
        </p:blipFill>
        <p:spPr>
          <a:xfrm>
            <a:off x="4180831" y="1793240"/>
            <a:ext cx="4480425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82B4D-5B71-1AB5-6E7E-3495D810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" b="86539"/>
          <a:stretch/>
        </p:blipFill>
        <p:spPr>
          <a:xfrm>
            <a:off x="167639" y="0"/>
            <a:ext cx="3977641" cy="573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44384-A2E0-04A3-7360-C54DFF3E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 b="73189"/>
          <a:stretch/>
        </p:blipFill>
        <p:spPr>
          <a:xfrm>
            <a:off x="4115973" y="0"/>
            <a:ext cx="3977641" cy="573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DE8F6-C660-EF08-37FF-7DA56A5D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26617" r="-5392" b="59605"/>
          <a:stretch/>
        </p:blipFill>
        <p:spPr>
          <a:xfrm>
            <a:off x="8064305" y="0"/>
            <a:ext cx="4188021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</TotalTime>
  <Words>333</Words>
  <Application>Microsoft Macintosh PowerPoint</Application>
  <PresentationFormat>Widescreen</PresentationFormat>
  <Paragraphs>125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ui-monospace</vt:lpstr>
      <vt:lpstr>Arial</vt:lpstr>
      <vt:lpstr>Calibri</vt:lpstr>
      <vt:lpstr>Helvetica</vt:lpstr>
      <vt:lpstr>Office Theme</vt:lpstr>
      <vt:lpstr>2_Office Theme</vt:lpstr>
      <vt:lpstr>1_Office Theme</vt:lpstr>
      <vt:lpstr>Credit Card Fraud Detection</vt:lpstr>
      <vt:lpstr>INTRODUCTION</vt:lpstr>
      <vt:lpstr>Purpose</vt:lpstr>
      <vt:lpstr>SMART Questions</vt:lpstr>
      <vt:lpstr>Outline</vt:lpstr>
      <vt:lpstr>Data</vt:lpstr>
      <vt:lpstr>EXPLORATORY DATA ANALYSIS</vt:lpstr>
      <vt:lpstr>Distribution of Amount &amp; Time</vt:lpstr>
      <vt:lpstr>PowerPoint Presentation</vt:lpstr>
      <vt:lpstr>PowerPoint Presentation</vt:lpstr>
      <vt:lpstr>PowerPoint Presentation</vt:lpstr>
      <vt:lpstr>PowerPoint Presentation</vt:lpstr>
      <vt:lpstr>ML Models in Unbalanced Data</vt:lpstr>
      <vt:lpstr>Correlation Matrix</vt:lpstr>
      <vt:lpstr>Random Forest Classifier</vt:lpstr>
      <vt:lpstr>Logistic Regression</vt:lpstr>
      <vt:lpstr>Decision Tree</vt:lpstr>
      <vt:lpstr>KNN Model</vt:lpstr>
      <vt:lpstr>ML Models in Under-Sampling</vt:lpstr>
      <vt:lpstr>Correlation Matrix</vt:lpstr>
      <vt:lpstr>Random Forest Classifier</vt:lpstr>
      <vt:lpstr>Logistic Regression</vt:lpstr>
      <vt:lpstr>Decision Tree</vt:lpstr>
      <vt:lpstr>KNN Model</vt:lpstr>
      <vt:lpstr>ML Models in Over-Sampling</vt:lpstr>
      <vt:lpstr>Correlation Matrix</vt:lpstr>
      <vt:lpstr>Random Forest Classifier</vt:lpstr>
      <vt:lpstr>Logistic Regression</vt:lpstr>
      <vt:lpstr>Decision Tree</vt:lpstr>
      <vt:lpstr>KNN Model</vt:lpstr>
      <vt:lpstr>CONCLUSION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Kim, Kyuri</cp:lastModifiedBy>
  <cp:revision>50</cp:revision>
  <dcterms:created xsi:type="dcterms:W3CDTF">2020-03-10T16:22:03Z</dcterms:created>
  <dcterms:modified xsi:type="dcterms:W3CDTF">2022-12-13T01:22:07Z</dcterms:modified>
</cp:coreProperties>
</file>